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72" r:id="rId12"/>
    <p:sldId id="273" r:id="rId13"/>
    <p:sldId id="266" r:id="rId14"/>
    <p:sldId id="274" r:id="rId15"/>
    <p:sldId id="267" r:id="rId16"/>
    <p:sldId id="269" r:id="rId17"/>
    <p:sldId id="270" r:id="rId18"/>
    <p:sldId id="271" r:id="rId19"/>
    <p:sldId id="268" r:id="rId20"/>
  </p:sldIdLst>
  <p:sldSz cx="12192000" cy="6858000"/>
  <p:notesSz cx="6858000" cy="9144000"/>
  <p:embeddedFontLst>
    <p:embeddedFont>
      <p:font typeface="Akhand Soft" pitchFamily="2" charset="77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ill Sans MT" panose="020B0502020104020203" pitchFamily="34" charset="77"/>
      <p:regular r:id="rId27"/>
      <p:bold r:id="rId28"/>
      <p:italic r:id="rId29"/>
      <p:boldItalic r:id="rId30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4"/>
    <p:restoredTop sz="86395"/>
  </p:normalViewPr>
  <p:slideViewPr>
    <p:cSldViewPr snapToGrid="0" snapToObjects="1">
      <p:cViewPr varScale="1">
        <p:scale>
          <a:sx n="110" d="100"/>
          <a:sy n="110" d="100"/>
        </p:scale>
        <p:origin x="60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86C7-6B78-0E4D-9C8D-054E2611C110}" type="datetimeFigureOut">
              <a:rPr lang="nl-NL" smtClean="0"/>
              <a:t>24-05-19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63AB-D336-8845-ACFD-AF6D7466C2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05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Onderneming; duurzame organisatie van kapitaal en arbeid die deelneemt aan het economisch verkeer met een objectief winstoogmerk. Belangrijke begrippen zijn normaal vermogensbeheer, objectief </a:t>
            </a:r>
            <a:r>
              <a:rPr lang="nl-NL" dirty="0" err="1"/>
              <a:t>winstoogmerkt</a:t>
            </a:r>
            <a:r>
              <a:rPr lang="nl-NL" dirty="0"/>
              <a:t>, kapitaal en arbeid zijn cumulatieve voorwaardes, GKG is voorzichtigheid en eenvoud en realiteit.</a:t>
            </a:r>
          </a:p>
          <a:p>
            <a:r>
              <a:rPr lang="nl-NL" dirty="0"/>
              <a:t>ROW is het vangnet voor vermogensbestandsdelen die beschikbaar zijn gesteld aan een onderneming of aan een </a:t>
            </a:r>
            <a:r>
              <a:rPr lang="nl-NL" dirty="0" err="1"/>
              <a:t>venootschap</a:t>
            </a:r>
            <a:r>
              <a:rPr lang="nl-NL" dirty="0"/>
              <a:t>, doel is om niet-heffing of lagere heffing te voorkomen.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563AB-D336-8845-ACFD-AF6D7466C2D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14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Peildatum is 1 januari (art. 5.2 IB)</a:t>
            </a:r>
          </a:p>
          <a:p>
            <a:r>
              <a:rPr lang="nl-NL" dirty="0"/>
              <a:t>Effectief tarief is 0,58% - 1,34% - 1,68% dit is vrij hoog want dit rendement maak je niet op je spaarrekening</a:t>
            </a:r>
          </a:p>
          <a:p>
            <a:r>
              <a:rPr lang="nl-NL"/>
              <a:t>Rendementsgrondslag is hoofdregel niet voor persoonlijke consumptieve doeleinden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563AB-D336-8845-ACFD-AF6D7466C2D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31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FC53E-5C8F-BF47-8532-D30732D9C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0306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rgbClr val="C5161E"/>
                </a:solidFill>
                <a:latin typeface="Akhand Soft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7F36D5-5E30-B544-9C6B-2FACD4D2C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052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Gill Sans MT" panose="020B050202010402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974050-5F4B-7947-92C5-12061367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1D2-2B2B-2A49-8C54-62CA9357239D}" type="datetimeFigureOut">
              <a:rPr lang="nl-NL" smtClean="0"/>
              <a:t>24-05-19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76B020-FEE8-1343-A3EE-00DA717D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4796D6-7D88-5344-8793-16A6B877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ACF6-CBD2-B94D-A427-C551735956E5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3B87B50-F48F-754F-A9F0-3EA588CC2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1700" y="1919175"/>
            <a:ext cx="5308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8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03E58-800F-CE42-94B6-5CCCCA6F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0E0E3E-84A3-3340-8AB0-66E393919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38B4E2-982D-5F44-8E5F-548FB4D7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1D2-2B2B-2A49-8C54-62CA9357239D}" type="datetimeFigureOut">
              <a:rPr lang="nl-NL" smtClean="0"/>
              <a:t>24-05-19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2D9A45-F594-9C4C-BC54-E1F6D1F9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8DCF54-D1AA-E442-B2E2-73E7BD7F8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ACF6-CBD2-B94D-A427-C55173595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61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0AB843-DCA8-1840-8493-D99308BF5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8DFD149-3533-C340-957F-A864D947C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1B20B6-7C37-D443-9CA6-6F257925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1D2-2B2B-2A49-8C54-62CA9357239D}" type="datetimeFigureOut">
              <a:rPr lang="nl-NL" smtClean="0"/>
              <a:t>24-05-19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B307B-CCE5-454A-8744-36773E03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1603A7-E669-334D-BC60-3E9811A8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ACF6-CBD2-B94D-A427-C55173595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78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B52DD-0C0E-DE4B-AA2C-5E164098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C5161E"/>
                </a:solidFill>
                <a:latin typeface="Akhand Soft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306C2C-B86C-6D4F-A208-FC012FEA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MT" panose="020B0502020104020203" pitchFamily="34" charset="77"/>
              </a:defRPr>
            </a:lvl1pPr>
          </a:lstStyle>
          <a:p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4B5781-F2E5-7F4F-8D89-D259768C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1D2-2B2B-2A49-8C54-62CA9357239D}" type="datetimeFigureOut">
              <a:rPr lang="nl-NL" smtClean="0"/>
              <a:t>24-05-19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C9CBF-0B8F-7041-BD07-347CCB7F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ACF6-CBD2-B94D-A427-C55173595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80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82529-F547-764E-9552-01346257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2F7D89-0D60-5A42-92D1-16ED5BFB4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8FFD83-21A2-8D48-B07D-7E9A3E82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1D2-2B2B-2A49-8C54-62CA9357239D}" type="datetimeFigureOut">
              <a:rPr lang="nl-NL" smtClean="0"/>
              <a:t>24-05-19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A4AB52-8029-D04A-ACA9-FC122EA0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529B90-5641-2844-B4C8-003F7267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ACF6-CBD2-B94D-A427-C55173595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17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F6A84-6295-C04A-9352-B0F882A0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8861D-53EF-0947-915B-E22123BD1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A2AEE2-0DA5-8543-99FE-59517767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5A7268-C452-6D42-85EC-612DE1384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1D2-2B2B-2A49-8C54-62CA9357239D}" type="datetimeFigureOut">
              <a:rPr lang="nl-NL" smtClean="0"/>
              <a:t>24-05-19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6A845E-8832-1347-9793-4740CA15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48CCAC-3A2B-1045-97A4-1F75156B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ACF6-CBD2-B94D-A427-C55173595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56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9EAE0-6E24-7B41-8C2F-6B2B8877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E6630E-EF53-2B46-86D9-9280174D9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31C0F7-4F9A-3A41-9B03-3C6156EE8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F99FF9-0331-154D-AA50-FA2807381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417C179-2D98-DB4B-83E0-82A8602BE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8A4878A-A3E6-8B46-99FA-2C5162A2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1D2-2B2B-2A49-8C54-62CA9357239D}" type="datetimeFigureOut">
              <a:rPr lang="nl-NL" smtClean="0"/>
              <a:t>24-05-19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CFEB35-9CD5-9945-9214-7214061F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EE98A71-84D7-AA4C-8BE3-2B1E4221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ACF6-CBD2-B94D-A427-C55173595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47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2B5BE-46F8-3947-91F9-4168FCD4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C43D56-C9FA-5942-87FC-2B761617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1D2-2B2B-2A49-8C54-62CA9357239D}" type="datetimeFigureOut">
              <a:rPr lang="nl-NL" smtClean="0"/>
              <a:t>24-05-19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D9F1E7-643E-7B42-A8A6-06A8254F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6C8C29-D381-EC4A-A586-51CED494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ACF6-CBD2-B94D-A427-C55173595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61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EAD96B-831F-A448-A496-8795E20A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1D2-2B2B-2A49-8C54-62CA9357239D}" type="datetimeFigureOut">
              <a:rPr lang="nl-NL" smtClean="0"/>
              <a:t>24-05-19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43670E1-A485-AE40-BFD4-DD59112C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3FD53B-2DE9-E24D-95C3-AC38C384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ACF6-CBD2-B94D-A427-C55173595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45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EEBA0-F0A5-584C-9371-57D53C28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E19519-8B03-9D42-A9BF-356EB0F2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9FC377-B659-944D-A23D-842D26ACC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42E3C7-E13F-2B4E-9A73-F6DE112D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1D2-2B2B-2A49-8C54-62CA9357239D}" type="datetimeFigureOut">
              <a:rPr lang="nl-NL" smtClean="0"/>
              <a:t>24-05-19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457DFA-C541-0946-9F57-F6D847C6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88B4C0-7556-4941-B374-5A228F53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ACF6-CBD2-B94D-A427-C55173595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08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470F7-6FB0-CB41-B95A-DE2C28C4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9BFDF96-3FF4-D04E-BA42-30F7DB217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CFD3AF-7983-B944-A0DD-778C33AE5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83F7CA-5421-A248-9936-CEEA34D5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1D2-2B2B-2A49-8C54-62CA9357239D}" type="datetimeFigureOut">
              <a:rPr lang="nl-NL" smtClean="0"/>
              <a:t>24-05-19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00CB7F-B65E-7E48-8613-256D3EBE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ECA34E-B0A8-EC4C-A620-113E9087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ACF6-CBD2-B94D-A427-C55173595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92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8718444-8811-1F4F-8670-8E16EF38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BC5F89-3E10-594E-95DA-F697BF0C4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60C5EA-AA1A-C04E-8F21-D126BDCB2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1D2-2B2B-2A49-8C54-62CA9357239D}" type="datetimeFigureOut">
              <a:rPr lang="nl-NL" smtClean="0"/>
              <a:t>24-05-19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D1DC41-CDE6-E146-8589-2461E4057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EFC294-70C4-D74B-A74A-E19E5F51C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ACF6-CBD2-B94D-A427-C551735956E5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09FB703-8725-6E47-AD77-58D0EE3C80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3007" y="6311900"/>
            <a:ext cx="1445986" cy="42549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0E37C69-C8C2-FE48-97E3-D11DBFB7AF66}"/>
              </a:ext>
            </a:extLst>
          </p:cNvPr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5543" y="2070100"/>
            <a:ext cx="2438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3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5161E"/>
          </a:solidFill>
          <a:latin typeface="Akhand Sof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652588C-D182-3048-A405-28A1BE7C3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Bijles Inleiding Fiscaal Recht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90E445FA-2561-2947-9F73-E604DCBCF6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23 mei 2019</a:t>
            </a:r>
          </a:p>
          <a:p>
            <a:r>
              <a:rPr lang="nl-NL" dirty="0"/>
              <a:t>19:00 – 21:00</a:t>
            </a:r>
          </a:p>
        </p:txBody>
      </p:sp>
    </p:spTree>
    <p:extLst>
      <p:ext uri="{BB962C8B-B14F-4D97-AF65-F5344CB8AC3E}">
        <p14:creationId xmlns:p14="http://schemas.microsoft.com/office/powerpoint/2010/main" val="404598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8BA4D-40FD-2A4A-967D-37CFFB28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Belastingen en mensenrechten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644ACC-5AC7-794A-AEAB-86CEE3D1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De rol van mensenrechten in het belastingrecht</a:t>
            </a:r>
          </a:p>
          <a:p>
            <a:r>
              <a:rPr lang="nl-NL" dirty="0"/>
              <a:t>Nederlandse (grond)wettelijke kader</a:t>
            </a:r>
          </a:p>
          <a:p>
            <a:pPr lvl="1"/>
            <a:r>
              <a:rPr lang="nl-NL" dirty="0"/>
              <a:t>Rechter mag formele wetten niet toetsen aan de grondwet, maar wel toetsen aan internationale verdragen</a:t>
            </a:r>
          </a:p>
          <a:p>
            <a:pPr lvl="1"/>
            <a:r>
              <a:rPr lang="nl-NL" altLang="en-US" dirty="0"/>
              <a:t>Europees Verdrag voor de Rechten van de Mens vs. het Handvest van de grondrechten van de Europese Unie.</a:t>
            </a:r>
            <a:endParaRPr lang="nl-NL" dirty="0"/>
          </a:p>
          <a:p>
            <a:pPr lvl="1"/>
            <a:r>
              <a:rPr lang="nl-NL" altLang="en-US" dirty="0"/>
              <a:t>Het EHRM laat veel ruimte aan de lidstaten. Zeer terughoudende toetsing (“</a:t>
            </a:r>
            <a:r>
              <a:rPr lang="nl-NL" altLang="en-US" dirty="0" err="1"/>
              <a:t>wide</a:t>
            </a:r>
            <a:r>
              <a:rPr lang="nl-NL" altLang="en-US" dirty="0"/>
              <a:t> </a:t>
            </a:r>
            <a:r>
              <a:rPr lang="nl-NL" altLang="en-US" dirty="0" err="1"/>
              <a:t>margin</a:t>
            </a:r>
            <a:r>
              <a:rPr lang="nl-NL" altLang="en-US" dirty="0"/>
              <a:t> of </a:t>
            </a:r>
            <a:r>
              <a:rPr lang="nl-NL" altLang="en-US" dirty="0" err="1"/>
              <a:t>appreciation</a:t>
            </a:r>
            <a:r>
              <a:rPr lang="nl-NL" altLang="en-US" dirty="0"/>
              <a:t>”).</a:t>
            </a:r>
          </a:p>
          <a:p>
            <a:pPr lvl="1"/>
            <a:r>
              <a:rPr lang="nl-NL" altLang="en-US" dirty="0"/>
              <a:t>Bij de beoordeling van formele wetgeving is de rechtspraak van het EHRM leidend voor de Nederlandse rechter.</a:t>
            </a:r>
          </a:p>
          <a:p>
            <a:pPr lvl="1"/>
            <a:endParaRPr lang="nl-NL" altLang="en-US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95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B97D6-2841-BC44-AF26-91B9DE12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Belastingen en mensenrechten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BC0FEC-7E5C-D142-9158-58DFC2207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en-US" b="1" dirty="0"/>
              <a:t>Het eigendomsgrondrecht van artikel 1 Eerste Protocol bij het EVRM</a:t>
            </a:r>
            <a:endParaRPr lang="nl-NL" altLang="en-US" dirty="0"/>
          </a:p>
          <a:p>
            <a:r>
              <a:rPr lang="nl-NL" altLang="en-US" dirty="0"/>
              <a:t>Toetsingskader artikel 1 Eerste Protocol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nl-NL" altLang="en-US" dirty="0"/>
              <a:t>Stap 1: Is sprake van eigendom?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nl-NL" altLang="en-US" dirty="0"/>
              <a:t>Stap 2: Wordt eigendom aangetast?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nl-NL" altLang="en-US" dirty="0"/>
              <a:t>Stap 3: Is de aantasting van eigendom rechtmatig (</a:t>
            </a:r>
            <a:r>
              <a:rPr lang="nl-NL" altLang="en-US" i="1" dirty="0" err="1"/>
              <a:t>lawful</a:t>
            </a:r>
            <a:r>
              <a:rPr lang="nl-NL" altLang="en-US" dirty="0"/>
              <a:t>)?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nl-NL" altLang="en-US" dirty="0"/>
              <a:t>Stap 4: Dient de wetgeving een legitieme doelstelling in het algemeen belang (</a:t>
            </a:r>
            <a:r>
              <a:rPr lang="nl-NL" altLang="en-US" i="1" dirty="0" err="1"/>
              <a:t>legitimate</a:t>
            </a:r>
            <a:r>
              <a:rPr lang="nl-NL" altLang="en-US" i="1" dirty="0"/>
              <a:t> </a:t>
            </a:r>
            <a:r>
              <a:rPr lang="nl-NL" altLang="en-US" i="1" dirty="0" err="1"/>
              <a:t>aim</a:t>
            </a:r>
            <a:r>
              <a:rPr lang="nl-NL" altLang="en-US" dirty="0"/>
              <a:t>)?</a:t>
            </a:r>
          </a:p>
          <a:p>
            <a:pPr lvl="1">
              <a:spcBef>
                <a:spcPct val="0"/>
              </a:spcBef>
              <a:spcAft>
                <a:spcPts val="1000"/>
              </a:spcAft>
            </a:pPr>
            <a:r>
              <a:rPr lang="nl-NL" altLang="en-US" dirty="0"/>
              <a:t>Stap 5: Bestaat een redelijk evenwicht tussen het individuele belang en het algemeen belang (</a:t>
            </a:r>
            <a:r>
              <a:rPr lang="nl-NL" altLang="en-US" i="1" dirty="0"/>
              <a:t>fair </a:t>
            </a:r>
            <a:r>
              <a:rPr lang="nl-NL" altLang="en-US" i="1" dirty="0" err="1"/>
              <a:t>balance</a:t>
            </a:r>
            <a:r>
              <a:rPr lang="nl-NL" altLang="en-US" dirty="0"/>
              <a:t>)?</a:t>
            </a:r>
          </a:p>
          <a:p>
            <a:pPr marL="0" indent="0">
              <a:buNone/>
            </a:pPr>
            <a:endParaRPr lang="nl-NL" altLang="en-US" b="1" dirty="0"/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04072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1F719-B639-E04F-9B44-F719A554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Belastingen en mensenrechten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88F8C7-C7AD-7E49-A98C-29E467C74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ts val="1000"/>
              </a:spcAft>
              <a:buNone/>
            </a:pPr>
            <a:r>
              <a:rPr lang="nl-NL" altLang="en-US" b="1" dirty="0"/>
              <a:t>Een Nederlands voorbeeld uit de praktijk: de vermogensrendementsheffing van box 3</a:t>
            </a:r>
            <a:endParaRPr lang="en-US" altLang="en-US" b="1" dirty="0"/>
          </a:p>
          <a:p>
            <a:r>
              <a:rPr lang="nl-NL" dirty="0"/>
              <a:t>Kenmerken vermogensrendementsheffing:</a:t>
            </a:r>
          </a:p>
          <a:p>
            <a:pPr lvl="1">
              <a:lnSpc>
                <a:spcPct val="100000"/>
              </a:lnSpc>
            </a:pPr>
            <a:r>
              <a:rPr lang="nl-NL" altLang="en-US" dirty="0"/>
              <a:t>Tot 2017: heffing van 30% belasting over een forfaitair rendement van 4% over het vermogen op de peildatum 1 januari</a:t>
            </a:r>
          </a:p>
          <a:p>
            <a:pPr lvl="1">
              <a:lnSpc>
                <a:spcPct val="100000"/>
              </a:lnSpc>
            </a:pPr>
            <a:r>
              <a:rPr lang="nl-NL" altLang="en-US" dirty="0"/>
              <a:t>Vanaf 2017: wetgever introduceert rendementsklassen en zegt daarmee aansluiting te zoeken bij de realiteit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790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25883-0F3B-4F4B-A561-F4E0D6C9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Het debacle met de div. belasting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D32AFE-245F-BD46-A728-3D0E8495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De dividendbelasting </a:t>
            </a:r>
          </a:p>
          <a:p>
            <a:r>
              <a:rPr lang="nl-NL" dirty="0"/>
              <a:t>De dividendbelasting is een inkomstenbelasting van buitenlandse portfolio-aandeelhouders</a:t>
            </a:r>
          </a:p>
          <a:p>
            <a:r>
              <a:rPr lang="nl-NL" dirty="0"/>
              <a:t>Object, subject, tarief en wijze van heffing </a:t>
            </a:r>
          </a:p>
          <a:p>
            <a:r>
              <a:rPr lang="nl-NL" dirty="0"/>
              <a:t>Verschil tussen een aandeelhouder in Nederland en een aandeelhouder in het buitenland </a:t>
            </a:r>
          </a:p>
          <a:p>
            <a:r>
              <a:rPr lang="nl-NL" dirty="0"/>
              <a:t>Rechtsgrond voor heffing </a:t>
            </a:r>
          </a:p>
        </p:txBody>
      </p:sp>
    </p:spTree>
    <p:extLst>
      <p:ext uri="{BB962C8B-B14F-4D97-AF65-F5344CB8AC3E}">
        <p14:creationId xmlns:p14="http://schemas.microsoft.com/office/powerpoint/2010/main" val="72055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Het debacle met de div. belasting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De afschaffing van de dividendbelasting </a:t>
            </a:r>
          </a:p>
          <a:p>
            <a:r>
              <a:rPr lang="nl-NL" dirty="0"/>
              <a:t>Waarom wilde het kabinet Rutte III dividend afschaffen?</a:t>
            </a:r>
          </a:p>
          <a:p>
            <a:r>
              <a:rPr lang="nl-NL" dirty="0"/>
              <a:t>Shell en de dividendbelasting </a:t>
            </a:r>
          </a:p>
          <a:p>
            <a:r>
              <a:rPr lang="nl-NL" dirty="0"/>
              <a:t>Waarom toch niet afgeschaft?</a:t>
            </a:r>
          </a:p>
          <a:p>
            <a:r>
              <a:rPr lang="nl-NL" dirty="0"/>
              <a:t>Wat is er dan met het </a:t>
            </a:r>
            <a:r>
              <a:rPr lang="nl-NL"/>
              <a:t>geld gebeurd?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993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341E0-8411-9C4E-A23C-7B466CE1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Belastingontwijking en belastingcompetentie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D45E08-B7C5-A442-B0AE-0704CE4C0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5.1 – Belastingontwijking en belastingcompetitie</a:t>
            </a:r>
          </a:p>
          <a:p>
            <a:r>
              <a:rPr lang="nl-NL" dirty="0"/>
              <a:t>Belastingontduiking </a:t>
            </a:r>
            <a:r>
              <a:rPr lang="nl-NL" dirty="0">
                <a:sym typeface="Wingdings" pitchFamily="2" charset="2"/>
              </a:rPr>
              <a:t> Overtreden van de wet</a:t>
            </a:r>
          </a:p>
          <a:p>
            <a:r>
              <a:rPr lang="nl-NL" dirty="0">
                <a:sym typeface="Wingdings" pitchFamily="2" charset="2"/>
              </a:rPr>
              <a:t>Belastingontwijking  (Slim) gebruik maken van de wet</a:t>
            </a:r>
          </a:p>
          <a:p>
            <a:r>
              <a:rPr lang="nl-NL" dirty="0">
                <a:sym typeface="Wingdings" pitchFamily="2" charset="2"/>
              </a:rPr>
              <a:t>Belastingcompetitie  Landen proberen fiscaal aantrekkelijker te zijn dan anderen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526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0DCB0-49AD-6D4A-B9C8-ED9AA462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Belastingontwijking en belastingcompetentie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1CD3CF-1039-1540-9560-48FFDEDD5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5.2 – Informeel kapitaal</a:t>
            </a:r>
          </a:p>
          <a:p>
            <a:r>
              <a:rPr lang="nl-NL" dirty="0"/>
              <a:t>Zweedse Grootmoeder-arrest (BNB 1978/252)</a:t>
            </a:r>
          </a:p>
          <a:p>
            <a:r>
              <a:rPr lang="nl-NL" dirty="0"/>
              <a:t>Voordeel geen ondernemingswinst indien deze voortvloeit uit de aandeelhoudersrelatie </a:t>
            </a:r>
            <a:r>
              <a:rPr lang="nl-NL" dirty="0">
                <a:sym typeface="Wingdings" pitchFamily="2" charset="2"/>
              </a:rPr>
              <a:t> Informeel kapitaal</a:t>
            </a:r>
          </a:p>
          <a:p>
            <a:r>
              <a:rPr lang="nl-NL" dirty="0">
                <a:sym typeface="Wingdings" pitchFamily="2" charset="2"/>
              </a:rPr>
              <a:t>Afspraken Belastingdienst over wat wel en niet informeel kapitaal is  </a:t>
            </a:r>
            <a:r>
              <a:rPr lang="nl-NL" dirty="0" err="1">
                <a:sym typeface="Wingdings" pitchFamily="2" charset="2"/>
              </a:rPr>
              <a:t>Informeelkapitaalruling</a:t>
            </a:r>
            <a:endParaRPr lang="nl-NL" dirty="0">
              <a:sym typeface="Wingdings" pitchFamily="2" charset="2"/>
            </a:endParaRPr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366778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02486-B4CC-1946-A8AC-27A5774E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Belastingontwijking en belastingcompetentie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5BC01D-9407-2845-9A99-B8FBEC99D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5.3 – Positie van Nederland</a:t>
            </a:r>
          </a:p>
          <a:p>
            <a:r>
              <a:rPr lang="nl-NL" dirty="0"/>
              <a:t>Nederland doet ‘lastig’</a:t>
            </a:r>
          </a:p>
          <a:p>
            <a:r>
              <a:rPr lang="nl-NL" dirty="0"/>
              <a:t>Open vs. gesloten economie (Klein vs. groot land)</a:t>
            </a:r>
          </a:p>
          <a:p>
            <a:r>
              <a:rPr lang="nl-NL" dirty="0"/>
              <a:t>Soft </a:t>
            </a:r>
            <a:r>
              <a:rPr lang="nl-NL" dirty="0" err="1"/>
              <a:t>law</a:t>
            </a:r>
            <a:r>
              <a:rPr lang="nl-NL" dirty="0">
                <a:sym typeface="Wingdings" pitchFamily="2" charset="2"/>
              </a:rPr>
              <a:t> </a:t>
            </a:r>
          </a:p>
          <a:p>
            <a:pPr lvl="1"/>
            <a:r>
              <a:rPr lang="nl-NL" dirty="0">
                <a:sym typeface="Wingdings" pitchFamily="2" charset="2"/>
              </a:rPr>
              <a:t>Politieke afspraken</a:t>
            </a:r>
          </a:p>
          <a:p>
            <a:pPr lvl="1"/>
            <a:r>
              <a:rPr lang="nl-NL" dirty="0">
                <a:sym typeface="Wingdings" pitchFamily="2" charset="2"/>
              </a:rPr>
              <a:t>Niet af te dwingen</a:t>
            </a:r>
          </a:p>
          <a:p>
            <a:r>
              <a:rPr lang="nl-NL" dirty="0">
                <a:sym typeface="Wingdings" pitchFamily="2" charset="2"/>
              </a:rPr>
              <a:t>Hard </a:t>
            </a:r>
            <a:r>
              <a:rPr lang="nl-NL" dirty="0" err="1">
                <a:sym typeface="Wingdings" pitchFamily="2" charset="2"/>
              </a:rPr>
              <a:t>law</a:t>
            </a:r>
            <a:r>
              <a:rPr lang="nl-NL" dirty="0">
                <a:sym typeface="Wingdings" pitchFamily="2" charset="2"/>
              </a:rPr>
              <a:t>  Wet &amp; regelgeving</a:t>
            </a:r>
          </a:p>
          <a:p>
            <a:pPr lvl="1"/>
            <a:r>
              <a:rPr lang="nl-NL" dirty="0">
                <a:sym typeface="Wingdings" pitchFamily="2" charset="2"/>
              </a:rPr>
              <a:t>Meer macht voor kleine landen</a:t>
            </a:r>
            <a:endParaRPr lang="nl-NL" dirty="0"/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69117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463C1-FA2C-3E4E-AE3E-3DDE32D64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Belastinglobby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7F1245-A465-6643-95EB-0DBCE3F0B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6.1- Belastinglobby</a:t>
            </a:r>
          </a:p>
          <a:p>
            <a:r>
              <a:rPr lang="nl-NL" dirty="0"/>
              <a:t>Belastingen zijn een politiek middel</a:t>
            </a:r>
          </a:p>
          <a:p>
            <a:r>
              <a:rPr lang="nl-NL" dirty="0"/>
              <a:t>Verschillende belangen</a:t>
            </a:r>
          </a:p>
          <a:p>
            <a:r>
              <a:rPr lang="nl-NL" i="1" dirty="0"/>
              <a:t>Het geheel aan rechtmatige acties dat wordt ondernomen om de (politieke en ambtelijke) besluitvorming te beïnvloeden.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2248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6D1B5-B182-224B-935F-33869AA2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Belastinglobby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EBC14-2A1A-E64C-9C8B-D00A7C935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6.2- Hervormingsfactoren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Regeerakkoord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Kamermeerderheid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Draagvlak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Hervormingsrijpheid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Economische crisis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Degelijk onderzoek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Degelijke beleidsvoorbereiding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Politiek leiderschap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Effectieve communicatie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Budgettaire ruimte</a:t>
            </a:r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7829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213C2-C443-1842-9108-0AA85EB9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D7191F"/>
                </a:solidFill>
              </a:rPr>
              <a:t>Programma 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CE701CB-4FB0-F44D-91E2-20A961B85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1. Belastingtheorie					</a:t>
            </a:r>
          </a:p>
          <a:p>
            <a:r>
              <a:rPr lang="nl-NL" dirty="0"/>
              <a:t>2. De Wet IB 2001					</a:t>
            </a:r>
          </a:p>
          <a:p>
            <a:r>
              <a:rPr lang="nl-NL" dirty="0"/>
              <a:t>3. Belastingen en mensenrechten			</a:t>
            </a:r>
          </a:p>
          <a:p>
            <a:r>
              <a:rPr lang="nl-NL" dirty="0"/>
              <a:t>4. Het debacle met de div. belasting			</a:t>
            </a:r>
          </a:p>
          <a:p>
            <a:r>
              <a:rPr lang="nl-NL" dirty="0"/>
              <a:t>5. Belastingontwijking en belastingcompetentie	</a:t>
            </a:r>
          </a:p>
          <a:p>
            <a:r>
              <a:rPr lang="nl-NL" dirty="0"/>
              <a:t>6. Belastinglobby						</a:t>
            </a:r>
          </a:p>
        </p:txBody>
      </p:sp>
    </p:spTree>
    <p:extLst>
      <p:ext uri="{BB962C8B-B14F-4D97-AF65-F5344CB8AC3E}">
        <p14:creationId xmlns:p14="http://schemas.microsoft.com/office/powerpoint/2010/main" val="326216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B1F28-655E-8B4F-AEC9-8C7F0434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Belastingtheorie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3F7E6F-DD6E-F743-A9DF-DBD54E339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defRPr/>
            </a:pPr>
            <a:r>
              <a:rPr lang="nl-NL" altLang="en-US" dirty="0"/>
              <a:t>Belastingen zijn </a:t>
            </a:r>
            <a:r>
              <a:rPr lang="nl-NL" altLang="en-US" b="1" dirty="0"/>
              <a:t>gedwongen</a:t>
            </a:r>
            <a:r>
              <a:rPr lang="nl-NL" altLang="en-US" dirty="0"/>
              <a:t> betalingen aan de </a:t>
            </a:r>
            <a:r>
              <a:rPr lang="nl-NL" altLang="en-US" b="1" dirty="0"/>
              <a:t>overheid als zodanig</a:t>
            </a:r>
            <a:r>
              <a:rPr lang="nl-NL" altLang="en-US" dirty="0"/>
              <a:t>, waar </a:t>
            </a:r>
            <a:r>
              <a:rPr lang="nl-NL" altLang="en-US" b="1" dirty="0"/>
              <a:t>geen</a:t>
            </a:r>
            <a:r>
              <a:rPr lang="nl-NL" altLang="en-US" dirty="0"/>
              <a:t> rechtstreeks individuele </a:t>
            </a:r>
            <a:r>
              <a:rPr lang="nl-NL" altLang="en-US" b="1" dirty="0"/>
              <a:t>tegenprestatie</a:t>
            </a:r>
            <a:r>
              <a:rPr lang="nl-NL" altLang="en-US" dirty="0"/>
              <a:t> tegenover staat, en die krachtens algemene </a:t>
            </a:r>
            <a:r>
              <a:rPr lang="nl-NL" altLang="en-US" b="1" dirty="0"/>
              <a:t>regelen</a:t>
            </a:r>
            <a:r>
              <a:rPr lang="nl-NL" altLang="en-US" dirty="0"/>
              <a:t> wordt geheven</a:t>
            </a:r>
          </a:p>
          <a:p>
            <a:pPr lvl="1">
              <a:defRPr/>
            </a:pPr>
            <a:r>
              <a:rPr lang="nl-NL" altLang="en-US" dirty="0"/>
              <a:t>Art. 104 Grondwet</a:t>
            </a:r>
          </a:p>
          <a:p>
            <a:pPr marL="742950" lvl="1" indent="-285750">
              <a:defRPr/>
            </a:pPr>
            <a:r>
              <a:rPr lang="nl-NL" altLang="en-US" dirty="0"/>
              <a:t>Subject 		art. 1.1 Wet IB </a:t>
            </a:r>
          </a:p>
          <a:p>
            <a:pPr marL="742950" lvl="1" indent="-285750">
              <a:defRPr/>
            </a:pPr>
            <a:r>
              <a:rPr lang="nl-NL" altLang="en-US" dirty="0"/>
              <a:t>Object 	 	art. 2.3 Wet IB</a:t>
            </a:r>
          </a:p>
          <a:p>
            <a:pPr marL="742950" lvl="1" indent="-285750">
              <a:defRPr/>
            </a:pPr>
            <a:r>
              <a:rPr lang="nl-NL" altLang="en-US" dirty="0"/>
              <a:t>Tarief 		art. 2.10, 2.12 en 2.13 Wet IB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420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770DA-3CEF-FB4D-A141-2C4CCAF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Belastingtheorie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6DCF47-D295-6243-B55F-1B9A4E0B7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nl-NL" b="1" dirty="0"/>
              <a:t>Functies van belastingheffing </a:t>
            </a:r>
          </a:p>
          <a:p>
            <a:pPr marL="285750" indent="-285750"/>
            <a:r>
              <a:rPr lang="nl-NL" dirty="0"/>
              <a:t>Budgettaire functie</a:t>
            </a:r>
          </a:p>
          <a:p>
            <a:pPr marL="285750" indent="-285750"/>
            <a:r>
              <a:rPr lang="nl-NL" dirty="0"/>
              <a:t>Instrumentele functie </a:t>
            </a:r>
          </a:p>
          <a:p>
            <a:pPr marL="285750" indent="-285750"/>
            <a:r>
              <a:rPr lang="nl-NL" dirty="0"/>
              <a:t>Steunfunctie </a:t>
            </a:r>
          </a:p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1828800" lvl="4" indent="0">
              <a:buNone/>
            </a:pPr>
            <a:r>
              <a:rPr lang="nl-NL" sz="2800" b="1" dirty="0"/>
              <a:t>De vier e’s</a:t>
            </a:r>
          </a:p>
          <a:p>
            <a:pPr marL="2171700" lvl="4" indent="-342900">
              <a:buFont typeface="+mj-lt"/>
              <a:buAutoNum type="arabicPeriod"/>
            </a:pPr>
            <a:r>
              <a:rPr lang="nl-NL" sz="2800" dirty="0"/>
              <a:t>Eerlijk </a:t>
            </a:r>
          </a:p>
          <a:p>
            <a:pPr marL="2171700" lvl="4" indent="-342900">
              <a:buFont typeface="+mj-lt"/>
              <a:buAutoNum type="arabicPeriod"/>
            </a:pPr>
            <a:r>
              <a:rPr lang="nl-NL" sz="2800" dirty="0"/>
              <a:t>Effectief </a:t>
            </a:r>
          </a:p>
          <a:p>
            <a:pPr marL="2171700" lvl="4" indent="-342900">
              <a:buFont typeface="+mj-lt"/>
              <a:buAutoNum type="arabicPeriod"/>
            </a:pPr>
            <a:r>
              <a:rPr lang="nl-NL" sz="2800" dirty="0"/>
              <a:t>Efficiënt </a:t>
            </a:r>
          </a:p>
          <a:p>
            <a:pPr marL="2171700" lvl="4" indent="-342900">
              <a:buFont typeface="+mj-lt"/>
              <a:buAutoNum type="arabicPeriod"/>
            </a:pPr>
            <a:r>
              <a:rPr lang="nl-NL" sz="2800" dirty="0"/>
              <a:t>Eenvoudig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181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D84F2-9E82-6344-BF37-F270564E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Belastingtheorie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36BE0F-7B2F-4142-BE9B-DCA970FE6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Draagkrachtbeginsel </a:t>
            </a:r>
          </a:p>
          <a:p>
            <a:r>
              <a:rPr lang="nl-NL" sz="2000" dirty="0"/>
              <a:t>De sterkste schouders dragen de zwaarste lasten</a:t>
            </a:r>
          </a:p>
          <a:p>
            <a:r>
              <a:rPr lang="nl-NL" sz="2000" dirty="0"/>
              <a:t>Progressief tarief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B5CD1C02-2C73-C044-8844-818572FF9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356" y="2732240"/>
            <a:ext cx="7509336" cy="205519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4CA3125-0E45-124E-98A5-951A0A3AA2D5}"/>
              </a:ext>
            </a:extLst>
          </p:cNvPr>
          <p:cNvSpPr txBox="1"/>
          <p:nvPr/>
        </p:nvSpPr>
        <p:spPr>
          <a:xfrm>
            <a:off x="838200" y="5058697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Met ingang van 1 januari 2021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altLang="en-US" dirty="0"/>
              <a:t>Twee tariefschijven in box 1 ad </a:t>
            </a:r>
            <a:r>
              <a:rPr lang="nl-NL" altLang="en-US" dirty="0">
                <a:solidFill>
                  <a:srgbClr val="C00000"/>
                </a:solidFill>
              </a:rPr>
              <a:t>37,05% </a:t>
            </a:r>
            <a:r>
              <a:rPr lang="nl-NL" altLang="en-US" dirty="0"/>
              <a:t>(“basistarief”) en </a:t>
            </a:r>
            <a:r>
              <a:rPr lang="nl-NL" altLang="en-US" dirty="0">
                <a:solidFill>
                  <a:srgbClr val="C00000"/>
                </a:solidFill>
              </a:rPr>
              <a:t>49,5%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l-NL" altLang="en-US" dirty="0"/>
              <a:t>Hoogste schijf begint bij inkomen ad € 68.507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06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97114-240C-D245-B1AA-48356186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De Wet IB 2001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3265E3-EE18-B740-BE87-D6E6E447D3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inkomstenbelasting is steeds meer instrumentalistisch geworden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inkomstenbelasting is bij Rijks overheid een negatieve inkomstenpost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Verdere regels toegelicht in;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Overgangsrecht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Uitvoeringsbesluit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Uitvoeringsregeling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383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21347-E143-C948-A076-4E55A1AA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De Wet IB 2001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8D0067-2ADC-CB4A-B627-1811574A7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000" b="1" dirty="0"/>
              <a:t>Opbouw van inkomstenbelasting (deel 1)</a:t>
            </a:r>
          </a:p>
          <a:p>
            <a:pPr marL="285750" indent="-285750"/>
            <a:r>
              <a:rPr lang="nl-NL" sz="2000" dirty="0"/>
              <a:t>Elk hoofdstuk eigen functie</a:t>
            </a:r>
          </a:p>
          <a:p>
            <a:pPr marL="285750" indent="-285750"/>
            <a:r>
              <a:rPr lang="nl-NL" sz="2000" dirty="0"/>
              <a:t>Algemene bepalingen (1);</a:t>
            </a:r>
          </a:p>
          <a:p>
            <a:pPr marL="742950" lvl="1" indent="-285750"/>
            <a:r>
              <a:rPr lang="nl-NL" sz="1800" dirty="0"/>
              <a:t>Uitbreiding partnerbegrip op art. 5a AWR (art. 1.2 IB)</a:t>
            </a:r>
          </a:p>
          <a:p>
            <a:pPr marL="285750" indent="-285750"/>
            <a:r>
              <a:rPr lang="nl-NL" sz="2000" dirty="0"/>
              <a:t>Raamwerk (2); </a:t>
            </a:r>
          </a:p>
          <a:p>
            <a:pPr marL="742950" lvl="1" indent="-285750"/>
            <a:r>
              <a:rPr lang="nl-NL" sz="1800" dirty="0"/>
              <a:t>Heffingsgrondslagen (art. 2.3 IB)</a:t>
            </a:r>
          </a:p>
          <a:p>
            <a:pPr marL="742950" lvl="1" indent="-285750"/>
            <a:r>
              <a:rPr lang="nl-NL" sz="1800" dirty="0"/>
              <a:t>Tarieven (art. 2.10 IB – art. 2.12 IB – art. 2.13 IB)</a:t>
            </a:r>
          </a:p>
          <a:p>
            <a:pPr marL="285750" indent="-285750"/>
            <a:r>
              <a:rPr lang="nl-NL" sz="2000" dirty="0"/>
              <a:t>Heffingsgrondslag bij werk en woning (3);</a:t>
            </a:r>
          </a:p>
          <a:p>
            <a:pPr marL="742950" lvl="1" indent="-285750"/>
            <a:r>
              <a:rPr lang="nl-NL" sz="1800" dirty="0"/>
              <a:t>Belastbaar inkomen (art. 3.1 IB)</a:t>
            </a:r>
          </a:p>
          <a:p>
            <a:pPr marL="742950" lvl="1" indent="-285750"/>
            <a:r>
              <a:rPr lang="nl-NL" sz="1800" dirty="0"/>
              <a:t>Belastbare winst uit onderneming (art. 3.2 IB)</a:t>
            </a:r>
          </a:p>
          <a:p>
            <a:pPr marL="742950" lvl="1" indent="-285750"/>
            <a:r>
              <a:rPr lang="nl-NL" sz="1800" dirty="0"/>
              <a:t>Jaarwinst (art. 3.25 IB)</a:t>
            </a:r>
          </a:p>
          <a:p>
            <a:pPr marL="742950" lvl="1" indent="-285750"/>
            <a:r>
              <a:rPr lang="nl-NL" sz="1800" dirty="0"/>
              <a:t>Belastbaar loon (art. 3.80 IB)</a:t>
            </a:r>
          </a:p>
          <a:p>
            <a:pPr marL="742950" lvl="1" indent="-285750"/>
            <a:r>
              <a:rPr lang="nl-NL" sz="1800" dirty="0"/>
              <a:t>Resultaat overige werkzaamheden (art. 3.90 IB)</a:t>
            </a:r>
          </a:p>
          <a:p>
            <a:pPr marL="742950" lvl="1" indent="-285750"/>
            <a:r>
              <a:rPr lang="nl-NL" sz="1800" dirty="0"/>
              <a:t>Belastbaar inkomen uit eigen woning (art. 3.110 IB)</a:t>
            </a:r>
          </a:p>
          <a:p>
            <a:pPr marL="285750" indent="-285750"/>
            <a:endParaRPr lang="nl-NL" sz="2000" dirty="0"/>
          </a:p>
          <a:p>
            <a:pPr marL="742950" lvl="1" indent="-285750"/>
            <a:endParaRPr lang="nl-NL" sz="1800" dirty="0"/>
          </a:p>
          <a:p>
            <a:pPr marL="0" indent="0">
              <a:buNone/>
            </a:pP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72992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A3B4C-C1BF-1E4F-B769-EA9C108E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De Wet IB 2001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D7648B-C84A-CA45-8822-DD2732B7A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Opbouw van inkomstenbelasting (deel 2)</a:t>
            </a:r>
          </a:p>
          <a:p>
            <a:pPr marL="285750" indent="-285750"/>
            <a:r>
              <a:rPr lang="nl-NL" dirty="0"/>
              <a:t>Heffingsgrondslag bij aanmerkelijk belang (4);</a:t>
            </a:r>
          </a:p>
          <a:p>
            <a:pPr marL="742950" lvl="1" indent="-285750"/>
            <a:r>
              <a:rPr lang="nl-NL" dirty="0"/>
              <a:t>Begrip aanmerkelijk belang (art. 4.6 IB)</a:t>
            </a:r>
          </a:p>
          <a:p>
            <a:pPr marL="742950" lvl="1" indent="-285750"/>
            <a:r>
              <a:rPr lang="nl-NL" dirty="0"/>
              <a:t>Inkomen uit aanmerkelijk belang (art. 4.12 IB)</a:t>
            </a:r>
          </a:p>
          <a:p>
            <a:pPr marL="742950" lvl="1" indent="-285750"/>
            <a:r>
              <a:rPr lang="nl-NL" dirty="0"/>
              <a:t>Fictieve vervreemding (art. 4.16 IB)</a:t>
            </a:r>
          </a:p>
          <a:p>
            <a:pPr marL="285750" indent="-285750"/>
            <a:r>
              <a:rPr lang="nl-NL" dirty="0"/>
              <a:t>Heffingsgrondslag bij sparen en beleggen (5);</a:t>
            </a:r>
          </a:p>
          <a:p>
            <a:pPr marL="742950" lvl="1" indent="-285750"/>
            <a:r>
              <a:rPr lang="nl-NL" dirty="0"/>
              <a:t>Belastbaar inkomen uit sparen en beleggen (art. 5.1 IB)</a:t>
            </a:r>
          </a:p>
          <a:p>
            <a:pPr marL="742950" lvl="1" indent="-285750"/>
            <a:r>
              <a:rPr lang="nl-NL" dirty="0"/>
              <a:t>Voordeel uit sparen en beleggen (art. 5.2 IB)</a:t>
            </a:r>
          </a:p>
          <a:p>
            <a:pPr marL="742950" lvl="1" indent="-285750"/>
            <a:r>
              <a:rPr lang="nl-NL" dirty="0"/>
              <a:t>Rendementsgrondslag (art. 5.3 IB)</a:t>
            </a:r>
          </a:p>
          <a:p>
            <a:pPr marL="285750" indent="-285750"/>
            <a:r>
              <a:rPr lang="nl-NL" dirty="0"/>
              <a:t>Persoonsgebonden aftrek (6)</a:t>
            </a:r>
          </a:p>
          <a:p>
            <a:pPr marL="285750" indent="-285750"/>
            <a:r>
              <a:rPr lang="nl-NL" dirty="0"/>
              <a:t>Belastingheffing van buitenlandse belastingplichtigen (7)</a:t>
            </a:r>
          </a:p>
          <a:p>
            <a:pPr marL="285750" indent="-285750"/>
            <a:r>
              <a:rPr lang="nl-NL" dirty="0"/>
              <a:t>Heffingskorting (8)</a:t>
            </a:r>
          </a:p>
          <a:p>
            <a:pPr marL="285750" indent="-285750"/>
            <a:r>
              <a:rPr lang="nl-NL" dirty="0"/>
              <a:t>Wijze van heffing (9)</a:t>
            </a:r>
          </a:p>
          <a:p>
            <a:pPr marL="285750" indent="-285750"/>
            <a:r>
              <a:rPr lang="nl-NL" dirty="0"/>
              <a:t>Aanvullende regelingen (10)</a:t>
            </a:r>
          </a:p>
          <a:p>
            <a:pPr marL="742950" lvl="1" indent="-285750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16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157B5-13CC-AB49-9119-3A0EC2A6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De Wet IB 2001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017BE3-148D-4C44-B790-0FD15AC8B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/>
              <a:t>Opgaves inkomstenbelasting</a:t>
            </a:r>
          </a:p>
          <a:p>
            <a:pPr marL="0" indent="0">
              <a:buNone/>
            </a:pPr>
            <a:r>
              <a:rPr lang="nl-NL" sz="2400" i="1" dirty="0"/>
              <a:t>Emma heeft een inkomen van €35.000 bruto per jaar. Zij heeft een woning met een WOZ-waarde van €300.000 en een hypotheek van €280.000. Emma heeft in een jaar €10.000 aan rente betaald. Verder doneert zij periodiek €1.000 als gift aan SFEER Amsterdam.</a:t>
            </a:r>
          </a:p>
          <a:p>
            <a:pPr marL="285750" indent="-285750"/>
            <a:r>
              <a:rPr lang="nl-NL" sz="2400" dirty="0"/>
              <a:t>Bereken het inkomen uit zijn woning</a:t>
            </a:r>
          </a:p>
          <a:p>
            <a:pPr marL="285750" indent="-285750"/>
            <a:r>
              <a:rPr lang="nl-NL" sz="2400" dirty="0"/>
              <a:t>Bereken het inkomen uit werk en woning</a:t>
            </a:r>
          </a:p>
          <a:p>
            <a:pPr marL="285750" indent="-285750"/>
            <a:endParaRPr lang="nl-NL" sz="2400" dirty="0"/>
          </a:p>
          <a:p>
            <a:pPr marL="0" indent="0">
              <a:buNone/>
            </a:pPr>
            <a:r>
              <a:rPr lang="nl-NL" sz="2400" i="1" dirty="0" err="1"/>
              <a:t>Jax</a:t>
            </a:r>
            <a:r>
              <a:rPr lang="nl-NL" sz="2400" i="1" dirty="0"/>
              <a:t> is ondernemer en tevens fanatiek </a:t>
            </a:r>
            <a:r>
              <a:rPr lang="nl-NL" sz="2400" i="1" dirty="0" err="1"/>
              <a:t>hockyer</a:t>
            </a:r>
            <a:r>
              <a:rPr lang="nl-NL" sz="2400" i="1" dirty="0"/>
              <a:t>. Hij heeft in winst uit onderneming van €50.000. Na een verloren hockey wedstrijd is </a:t>
            </a:r>
            <a:r>
              <a:rPr lang="nl-NL" sz="2400" i="1" dirty="0" err="1"/>
              <a:t>Jax</a:t>
            </a:r>
            <a:r>
              <a:rPr lang="nl-NL" sz="2400" i="1" dirty="0"/>
              <a:t> zo boos geworden dat hij de boot van de tegenstander in de brand zet, schade €5.000. </a:t>
            </a:r>
            <a:r>
              <a:rPr lang="nl-NL" sz="2400" i="1" dirty="0" err="1"/>
              <a:t>Jax</a:t>
            </a:r>
            <a:r>
              <a:rPr lang="nl-NL" sz="2400" i="1" dirty="0"/>
              <a:t> moet van de verzekering alles zelf betalen.</a:t>
            </a:r>
          </a:p>
          <a:p>
            <a:pPr marL="285750" indent="-285750"/>
            <a:r>
              <a:rPr lang="nl-NL" sz="2400" dirty="0"/>
              <a:t>Bereken de belastbare winst uit onderneming</a:t>
            </a:r>
          </a:p>
          <a:p>
            <a:pPr marL="285750" indent="-285750"/>
            <a:endParaRPr lang="nl-NL" sz="2400" dirty="0"/>
          </a:p>
          <a:p>
            <a:pPr marL="742950" lvl="1" indent="-285750"/>
            <a:endParaRPr lang="nl-NL" sz="2100" dirty="0"/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1575800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EER-presentaties" id="{6C8D6A5E-66E6-CA4F-8E35-6F55106EFC5C}" vid="{6B32BC29-12C4-3240-891B-517A83D6064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2081</TotalTime>
  <Words>1107</Words>
  <Application>Microsoft Macintosh PowerPoint</Application>
  <PresentationFormat>Breedbeeld</PresentationFormat>
  <Paragraphs>159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Gill Sans MT</vt:lpstr>
      <vt:lpstr>Akhand Soft</vt:lpstr>
      <vt:lpstr>Calibri</vt:lpstr>
      <vt:lpstr>Arial</vt:lpstr>
      <vt:lpstr>Kantoorthema</vt:lpstr>
      <vt:lpstr>Bijles Inleiding Fiscaal Recht</vt:lpstr>
      <vt:lpstr>Programma </vt:lpstr>
      <vt:lpstr>1. Belastingtheorie</vt:lpstr>
      <vt:lpstr>1. Belastingtheorie</vt:lpstr>
      <vt:lpstr>1. Belastingtheorie</vt:lpstr>
      <vt:lpstr>2. De Wet IB 2001 </vt:lpstr>
      <vt:lpstr>2. De Wet IB 2001 </vt:lpstr>
      <vt:lpstr>2. De Wet IB 2001 </vt:lpstr>
      <vt:lpstr>2. De Wet IB 2001 </vt:lpstr>
      <vt:lpstr>3. Belastingen en mensenrechten</vt:lpstr>
      <vt:lpstr>3. Belastingen en mensenrechten</vt:lpstr>
      <vt:lpstr>3. Belastingen en mensenrechten</vt:lpstr>
      <vt:lpstr>4. Het debacle met de div. belasting</vt:lpstr>
      <vt:lpstr>4. Het debacle met de div. belasting</vt:lpstr>
      <vt:lpstr>5. Belastingontwijking en belastingcompetentie</vt:lpstr>
      <vt:lpstr>5. Belastingontwijking en belastingcompetentie</vt:lpstr>
      <vt:lpstr>5. Belastingontwijking en belastingcompetentie</vt:lpstr>
      <vt:lpstr>6. Belastinglobby</vt:lpstr>
      <vt:lpstr>6. Belastinglobby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Ledenvergadering 403</dc:title>
  <dc:creator>Dave Wai</dc:creator>
  <cp:lastModifiedBy>Dave Wai</cp:lastModifiedBy>
  <cp:revision>29</cp:revision>
  <cp:lastPrinted>2019-01-22T20:52:56Z</cp:lastPrinted>
  <dcterms:created xsi:type="dcterms:W3CDTF">2019-01-16T16:06:54Z</dcterms:created>
  <dcterms:modified xsi:type="dcterms:W3CDTF">2019-05-24T10:03:55Z</dcterms:modified>
</cp:coreProperties>
</file>